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6" r:id="rId3"/>
    <p:sldId id="312" r:id="rId4"/>
    <p:sldId id="313" r:id="rId5"/>
    <p:sldId id="314" r:id="rId6"/>
    <p:sldId id="289"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8951E-D0BD-43A5-A16D-0AA15596F9B7}" type="datetimeFigureOut">
              <a:rPr lang="zh-CN" altLang="en-US" smtClean="0"/>
              <a:t>2025/9/3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69AA3A-A06F-4B8D-994B-E2382D465422}" type="slidenum">
              <a:rPr lang="zh-CN" altLang="en-US" smtClean="0"/>
              <a:t>‹#›</a:t>
            </a:fld>
            <a:endParaRPr lang="zh-CN" altLang="en-US"/>
          </a:p>
        </p:txBody>
      </p:sp>
    </p:spTree>
    <p:extLst>
      <p:ext uri="{BB962C8B-B14F-4D97-AF65-F5344CB8AC3E}">
        <p14:creationId xmlns:p14="http://schemas.microsoft.com/office/powerpoint/2010/main" val="3647880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拓展知识  汽车总线系统的结构</a:t>
            </a:r>
          </a:p>
        </p:txBody>
      </p:sp>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2025/9/3</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2025/9/3</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3CDECE70-BBAC-48C2-8FD8-07268BC8999B}"/>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学习单元二</a:t>
            </a:r>
            <a:br>
              <a:rPr lang="en-US" altLang="zh-CN" dirty="0"/>
            </a:br>
            <a:r>
              <a:rPr lang="zh-CN" altLang="en-US" dirty="0"/>
              <a:t>拓展知识</a:t>
            </a:r>
          </a:p>
        </p:txBody>
      </p:sp>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汽车总线系统的结构</a:t>
            </a:r>
          </a:p>
        </p:txBody>
      </p:sp>
    </p:spTree>
    <p:extLst>
      <p:ext uri="{BB962C8B-B14F-4D97-AF65-F5344CB8AC3E}">
        <p14:creationId xmlns:p14="http://schemas.microsoft.com/office/powerpoint/2010/main" val="412725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汽车总线系统的结构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584808" y="2993247"/>
            <a:ext cx="10806333" cy="34445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一、线性总线结构</a:t>
            </a:r>
          </a:p>
          <a:p>
            <a:pPr>
              <a:lnSpc>
                <a:spcPct val="150000"/>
              </a:lnSpc>
            </a:pPr>
            <a:r>
              <a:rPr lang="zh-CN" altLang="en-US" sz="2000" dirty="0">
                <a:latin typeface="方正楷体_GBK" panose="03000509000000000000" pitchFamily="65" charset="-122"/>
                <a:ea typeface="方正楷体_GBK" panose="03000509000000000000" pitchFamily="65" charset="-122"/>
              </a:rPr>
              <a:t>线性总线结构，作为一种基础且经典的网络连接模式，在汽车总线系统等领域中扮演着重要角色。该结构的核心特征在于其所有节点（或称为设备、电子控制单元</a:t>
            </a:r>
            <a:r>
              <a:rPr lang="en-US" altLang="zh-CN" sz="2000" dirty="0">
                <a:latin typeface="方正楷体_GBK" panose="03000509000000000000" pitchFamily="65" charset="-122"/>
                <a:ea typeface="方正楷体_GBK" panose="03000509000000000000" pitchFamily="65" charset="-122"/>
              </a:rPr>
              <a:t>ECU</a:t>
            </a:r>
            <a:r>
              <a:rPr lang="zh-CN" altLang="en-US" sz="2000" dirty="0">
                <a:latin typeface="方正楷体_GBK" panose="03000509000000000000" pitchFamily="65" charset="-122"/>
                <a:ea typeface="方正楷体_GBK" panose="03000509000000000000" pitchFamily="65" charset="-122"/>
              </a:rPr>
              <a:t>）均按照既定的序列逐一连接在一条主传输线上，形成一条清晰的线性链路。</a:t>
            </a:r>
          </a:p>
          <a:p>
            <a:pPr>
              <a:lnSpc>
                <a:spcPct val="150000"/>
              </a:lnSpc>
            </a:pPr>
            <a:r>
              <a:rPr lang="zh-CN" altLang="en-US" sz="2000" dirty="0">
                <a:latin typeface="方正楷体_GBK" panose="03000509000000000000" pitchFamily="65" charset="-122"/>
                <a:ea typeface="方正楷体_GBK" panose="03000509000000000000" pitchFamily="65" charset="-122"/>
              </a:rPr>
              <a:t>在线性总线结构中，数据的传输遵循严格的顺序原则，即从一端起始，沿着这条主线逐个经过每个节点，直至到达另一端。这种传输模式不仅简化了系统的布线复杂度，降低了构建成本，还确保了数据传输路径的直观性和可预测性</a:t>
            </a:r>
            <a:r>
              <a:rPr lang="zh-CN" altLang="en-US" sz="2400" dirty="0">
                <a:latin typeface="方正黑体_GBK" panose="03000509000000000000" pitchFamily="65" charset="-122"/>
                <a:ea typeface="方正黑体_GBK" panose="03000509000000000000" pitchFamily="65" charset="-122"/>
              </a:rPr>
              <a:t>。</a:t>
            </a:r>
          </a:p>
        </p:txBody>
      </p:sp>
      <p:sp>
        <p:nvSpPr>
          <p:cNvPr id="5" name="文本框 4">
            <a:extLst>
              <a:ext uri="{FF2B5EF4-FFF2-40B4-BE49-F238E27FC236}">
                <a16:creationId xmlns:a16="http://schemas.microsoft.com/office/drawing/2014/main" id="{7FC2DAC6-5CDB-417E-AD82-9D35FE5D4C80}"/>
              </a:ext>
            </a:extLst>
          </p:cNvPr>
          <p:cNvSpPr txBox="1"/>
          <p:nvPr/>
        </p:nvSpPr>
        <p:spPr>
          <a:xfrm>
            <a:off x="734518" y="1977584"/>
            <a:ext cx="9683646" cy="963405"/>
          </a:xfrm>
          <a:prstGeom prst="rect">
            <a:avLst/>
          </a:prstGeom>
          <a:noFill/>
        </p:spPr>
        <p:txBody>
          <a:bodyPr wrap="square">
            <a:spAutoFit/>
          </a:bodyPr>
          <a:lstStyle/>
          <a:p>
            <a:pPr indent="355600" algn="l">
              <a:lnSpc>
                <a:spcPct val="150000"/>
              </a:lnSpc>
            </a:pPr>
            <a:r>
              <a:rPr lang="zh-CN" altLang="zh-CN" sz="2000" b="1" dirty="0">
                <a:latin typeface="方正楷体_GBK" panose="03000509000000000000" pitchFamily="65" charset="-122"/>
                <a:ea typeface="方正楷体_GBK" panose="03000509000000000000" pitchFamily="65" charset="-122"/>
              </a:rPr>
              <a:t>总线系统的网络结构可以是线性、星形或环形。每个连接在总线上的控制单元构成一个所谓的总线节点。</a:t>
            </a: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汽车总线系统的结构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584808" y="1706733"/>
            <a:ext cx="11607192" cy="34445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一、线性总线结构</a:t>
            </a:r>
          </a:p>
          <a:p>
            <a:pPr>
              <a:lnSpc>
                <a:spcPct val="150000"/>
              </a:lnSpc>
            </a:pPr>
            <a:r>
              <a:rPr lang="zh-CN" altLang="en-US" sz="2000" dirty="0">
                <a:latin typeface="方正楷体_GBK" panose="03000509000000000000" pitchFamily="65" charset="-122"/>
                <a:ea typeface="方正楷体_GBK" panose="03000509000000000000" pitchFamily="65" charset="-122"/>
              </a:rPr>
              <a:t>线性总线结构也存在一些局限性。由于数据必须依次通过每个节点，因此在节点数量较多或数据负载较重的情况下，可能会引发显著的传输延迟。此外，信号在传输过程中可能会因线路损耗或节点处理能力的限制而逐渐减弱，进而影响数据的完整性和准确性。尽管如此，线性总线结构在某些特定场景下仍具有显著优势。例如，在资源受限或空间有限的环境中，这种结构的简洁性和高效性使其成为理想选择。同时，通过优化节点设计和提升线路性能，可以进一步降低传输延迟和信号损耗，从而提升系统的整体性能。</a:t>
            </a:r>
            <a:endParaRPr lang="zh-CN" altLang="en-US" sz="2400" dirty="0">
              <a:latin typeface="方正黑体_GBK" panose="03000509000000000000" pitchFamily="65" charset="-122"/>
              <a:ea typeface="方正黑体_GBK" panose="03000509000000000000" pitchFamily="65" charset="-122"/>
            </a:endParaRPr>
          </a:p>
        </p:txBody>
      </p:sp>
      <p:pic>
        <p:nvPicPr>
          <p:cNvPr id="6" name="图片 5">
            <a:extLst>
              <a:ext uri="{FF2B5EF4-FFF2-40B4-BE49-F238E27FC236}">
                <a16:creationId xmlns:a16="http://schemas.microsoft.com/office/drawing/2014/main" id="{71309A40-F513-4417-89F3-0DC87B30B04C}"/>
              </a:ext>
            </a:extLst>
          </p:cNvPr>
          <p:cNvPicPr/>
          <p:nvPr/>
        </p:nvPicPr>
        <p:blipFill>
          <a:blip r:embed="rId2"/>
          <a:stretch>
            <a:fillRect/>
          </a:stretch>
        </p:blipFill>
        <p:spPr>
          <a:xfrm>
            <a:off x="3398244" y="4619708"/>
            <a:ext cx="3866515" cy="1875790"/>
          </a:xfrm>
          <a:prstGeom prst="rect">
            <a:avLst/>
          </a:prstGeom>
        </p:spPr>
      </p:pic>
      <p:sp>
        <p:nvSpPr>
          <p:cNvPr id="7" name="文本框 6">
            <a:extLst>
              <a:ext uri="{FF2B5EF4-FFF2-40B4-BE49-F238E27FC236}">
                <a16:creationId xmlns:a16="http://schemas.microsoft.com/office/drawing/2014/main" id="{832C3B42-A675-4E27-83A5-D03E44DB17A6}"/>
              </a:ext>
            </a:extLst>
          </p:cNvPr>
          <p:cNvSpPr txBox="1"/>
          <p:nvPr/>
        </p:nvSpPr>
        <p:spPr>
          <a:xfrm>
            <a:off x="4433341" y="6488668"/>
            <a:ext cx="1772587" cy="369332"/>
          </a:xfrm>
          <a:prstGeom prst="rect">
            <a:avLst/>
          </a:prstGeom>
          <a:noFill/>
        </p:spPr>
        <p:txBody>
          <a:bodyPr wrap="square">
            <a:spAutoFit/>
          </a:bodyPr>
          <a:lstStyle/>
          <a:p>
            <a:r>
              <a:rPr lang="zh-CN" altLang="en-US" sz="1800" dirty="0">
                <a:latin typeface="方正楷体_GBK" panose="03000509000000000000" pitchFamily="65" charset="-122"/>
                <a:ea typeface="方正楷体_GBK" panose="03000509000000000000" pitchFamily="65" charset="-122"/>
              </a:rPr>
              <a:t>线性总线结构</a:t>
            </a:r>
            <a:endParaRPr lang="zh-CN" altLang="en-US" dirty="0"/>
          </a:p>
        </p:txBody>
      </p:sp>
    </p:spTree>
    <p:extLst>
      <p:ext uri="{BB962C8B-B14F-4D97-AF65-F5344CB8AC3E}">
        <p14:creationId xmlns:p14="http://schemas.microsoft.com/office/powerpoint/2010/main" val="3362881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汽车总线系统的结构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584808" y="1706733"/>
            <a:ext cx="7509881" cy="521072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二、星型总线结构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星型总线结构的核心特点是其以中心节点为枢纽，所有其他节点都通过独立的通信线路与中心节点相连，形成一个星型的网络结构。同时，这些独立的通信线路也可以被视为一种总线，因为它们负责在中心节点和各个从节点之间传输数据。</a:t>
            </a:r>
          </a:p>
          <a:p>
            <a:pPr>
              <a:lnSpc>
                <a:spcPct val="150000"/>
              </a:lnSpc>
            </a:pPr>
            <a:r>
              <a:rPr lang="zh-CN" altLang="en-US" sz="2000" dirty="0">
                <a:latin typeface="方正楷体_GBK" panose="03000509000000000000" pitchFamily="65" charset="-122"/>
                <a:ea typeface="方正楷体_GBK" panose="03000509000000000000" pitchFamily="65" charset="-122"/>
              </a:rPr>
              <a:t>这种结构具有显著的高可靠性和灵活性。在星型总线结构中，如果某个节点出现故障，可以方便地将其从网络中隔离，而不会影响到其他节点的正常通信。这大大降低了整个网络系统的故障率，提高了系统的稳定性和可靠性。此外，由于每个节点都有独立的通信线路，因此数据的传输路径更加清晰，数据的流向也更容易控制和管理。</a:t>
            </a:r>
          </a:p>
        </p:txBody>
      </p:sp>
      <p:sp>
        <p:nvSpPr>
          <p:cNvPr id="7" name="文本框 6">
            <a:extLst>
              <a:ext uri="{FF2B5EF4-FFF2-40B4-BE49-F238E27FC236}">
                <a16:creationId xmlns:a16="http://schemas.microsoft.com/office/drawing/2014/main" id="{832C3B42-A675-4E27-83A5-D03E44DB17A6}"/>
              </a:ext>
            </a:extLst>
          </p:cNvPr>
          <p:cNvSpPr txBox="1"/>
          <p:nvPr/>
        </p:nvSpPr>
        <p:spPr>
          <a:xfrm>
            <a:off x="8990351" y="6308786"/>
            <a:ext cx="1772587" cy="369332"/>
          </a:xfrm>
          <a:prstGeom prst="rect">
            <a:avLst/>
          </a:prstGeom>
          <a:noFill/>
        </p:spPr>
        <p:txBody>
          <a:bodyPr wrap="square">
            <a:spAutoFit/>
          </a:bodyPr>
          <a:lstStyle/>
          <a:p>
            <a:r>
              <a:rPr lang="zh-CN" altLang="en-US" sz="1800" dirty="0">
                <a:latin typeface="方正楷体_GBK" panose="03000509000000000000" pitchFamily="65" charset="-122"/>
                <a:ea typeface="方正楷体_GBK" panose="03000509000000000000" pitchFamily="65" charset="-122"/>
              </a:rPr>
              <a:t>星型总线结构</a:t>
            </a:r>
            <a:endParaRPr lang="zh-CN" altLang="en-US" dirty="0"/>
          </a:p>
        </p:txBody>
      </p:sp>
      <p:pic>
        <p:nvPicPr>
          <p:cNvPr id="8" name="图片 7">
            <a:extLst>
              <a:ext uri="{FF2B5EF4-FFF2-40B4-BE49-F238E27FC236}">
                <a16:creationId xmlns:a16="http://schemas.microsoft.com/office/drawing/2014/main" id="{D3783FDB-25A4-47D4-8844-0520EDBBCF5C}"/>
              </a:ext>
            </a:extLst>
          </p:cNvPr>
          <p:cNvPicPr/>
          <p:nvPr/>
        </p:nvPicPr>
        <p:blipFill>
          <a:blip r:embed="rId2"/>
          <a:stretch>
            <a:fillRect/>
          </a:stretch>
        </p:blipFill>
        <p:spPr>
          <a:xfrm>
            <a:off x="8094689" y="3075581"/>
            <a:ext cx="3147934" cy="3025416"/>
          </a:xfrm>
          <a:prstGeom prst="rect">
            <a:avLst/>
          </a:prstGeom>
        </p:spPr>
      </p:pic>
    </p:spTree>
    <p:extLst>
      <p:ext uri="{BB962C8B-B14F-4D97-AF65-F5344CB8AC3E}">
        <p14:creationId xmlns:p14="http://schemas.microsoft.com/office/powerpoint/2010/main" val="4181949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汽车总线系统的结构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584808" y="1706733"/>
            <a:ext cx="7509881"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三、环形总线结构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环形总线是一种特殊的总线结构，在多个领域中都有广泛应用。环形总线的主要特点是其独特的环形连接方式。由于各个节点通过环形路径连接，数据可以在节点之间高效地传输。然而，当环中节点过多时，可能会影响信息传输速率，导致网络的响应时间延长。环形总线还具有较高的可靠性和稳定性。在一些设计中，节点之间通过环形连接方式实现冗余备份，一旦某个节点出现故障，可以自动切换到备用节点，从而提高系统的容错能力。然而，这种冗余备份机制也增加了系统的复杂性，可能使得维护变得更加困难。</a:t>
            </a:r>
            <a:endParaRPr lang="en-US" altLang="zh-CN" sz="2000" dirty="0">
              <a:latin typeface="方正楷体_GBK" panose="03000509000000000000" pitchFamily="65" charset="-122"/>
              <a:ea typeface="方正楷体_GBK" panose="03000509000000000000" pitchFamily="65" charset="-122"/>
            </a:endParaRPr>
          </a:p>
        </p:txBody>
      </p:sp>
      <p:sp>
        <p:nvSpPr>
          <p:cNvPr id="7" name="文本框 6">
            <a:extLst>
              <a:ext uri="{FF2B5EF4-FFF2-40B4-BE49-F238E27FC236}">
                <a16:creationId xmlns:a16="http://schemas.microsoft.com/office/drawing/2014/main" id="{832C3B42-A675-4E27-83A5-D03E44DB17A6}"/>
              </a:ext>
            </a:extLst>
          </p:cNvPr>
          <p:cNvSpPr txBox="1"/>
          <p:nvPr/>
        </p:nvSpPr>
        <p:spPr>
          <a:xfrm>
            <a:off x="9454829" y="6308785"/>
            <a:ext cx="1772587" cy="369332"/>
          </a:xfrm>
          <a:prstGeom prst="rect">
            <a:avLst/>
          </a:prstGeom>
          <a:noFill/>
        </p:spPr>
        <p:txBody>
          <a:bodyPr wrap="square">
            <a:spAutoFit/>
          </a:bodyPr>
          <a:lstStyle/>
          <a:p>
            <a:r>
              <a:rPr lang="zh-CN" altLang="en-US" sz="1800" dirty="0">
                <a:latin typeface="方正楷体_GBK" panose="03000509000000000000" pitchFamily="65" charset="-122"/>
                <a:ea typeface="方正楷体_GBK" panose="03000509000000000000" pitchFamily="65" charset="-122"/>
              </a:rPr>
              <a:t>环形总线结构</a:t>
            </a:r>
            <a:endParaRPr lang="zh-CN" altLang="en-US" dirty="0"/>
          </a:p>
        </p:txBody>
      </p:sp>
      <p:pic>
        <p:nvPicPr>
          <p:cNvPr id="6" name="图片 5">
            <a:extLst>
              <a:ext uri="{FF2B5EF4-FFF2-40B4-BE49-F238E27FC236}">
                <a16:creationId xmlns:a16="http://schemas.microsoft.com/office/drawing/2014/main" id="{E1387BE0-80E0-4995-AAC2-FBD92E92DC13}"/>
              </a:ext>
            </a:extLst>
          </p:cNvPr>
          <p:cNvPicPr/>
          <p:nvPr/>
        </p:nvPicPr>
        <p:blipFill>
          <a:blip r:embed="rId2"/>
          <a:stretch>
            <a:fillRect/>
          </a:stretch>
        </p:blipFill>
        <p:spPr>
          <a:xfrm>
            <a:off x="8325354" y="2153075"/>
            <a:ext cx="3701754" cy="3717501"/>
          </a:xfrm>
          <a:prstGeom prst="rect">
            <a:avLst/>
          </a:prstGeom>
        </p:spPr>
      </p:pic>
    </p:spTree>
    <p:extLst>
      <p:ext uri="{BB962C8B-B14F-4D97-AF65-F5344CB8AC3E}">
        <p14:creationId xmlns:p14="http://schemas.microsoft.com/office/powerpoint/2010/main" val="2869390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谢谢</a:t>
            </a:r>
          </a:p>
        </p:txBody>
      </p:sp>
    </p:spTree>
    <p:extLst>
      <p:ext uri="{BB962C8B-B14F-4D97-AF65-F5344CB8AC3E}">
        <p14:creationId xmlns:p14="http://schemas.microsoft.com/office/powerpoint/2010/main" val="330288166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3020</TotalTime>
  <Words>621</Words>
  <Application>Microsoft Office PowerPoint</Application>
  <PresentationFormat>宽屏</PresentationFormat>
  <Paragraphs>21</Paragraphs>
  <Slides>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6</vt:i4>
      </vt:variant>
    </vt:vector>
  </HeadingPairs>
  <TitlesOfParts>
    <vt:vector size="11" baseType="lpstr">
      <vt:lpstr>等线</vt:lpstr>
      <vt:lpstr>方正黑体_GBK</vt:lpstr>
      <vt:lpstr>方正楷体_GBK</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94</cp:revision>
  <dcterms:created xsi:type="dcterms:W3CDTF">2020-03-16T09:44:54Z</dcterms:created>
  <dcterms:modified xsi:type="dcterms:W3CDTF">2025-09-03T11:28:45Z</dcterms:modified>
</cp:coreProperties>
</file>